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562" r:id="rId7"/>
    <p:sldId id="296" r:id="rId8"/>
    <p:sldId id="557" r:id="rId9"/>
    <p:sldId id="558" r:id="rId10"/>
    <p:sldId id="559" r:id="rId11"/>
    <p:sldId id="560" r:id="rId12"/>
    <p:sldId id="563" r:id="rId13"/>
    <p:sldId id="564" r:id="rId14"/>
    <p:sldId id="303" r:id="rId15"/>
    <p:sldId id="561" r:id="rId16"/>
    <p:sldId id="5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B5D64-B69A-45C2-A878-C2EEE7A91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E3BCE-BED0-42A3-8B91-74F0F46FC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30337-9F28-4A8A-8998-1D0162B0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3A068-EFD6-4473-B507-C0BC9F9D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04D2B-9EA3-4D89-961B-4EF720CD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2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56181-3B15-4FAB-A9A3-BF3D156F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684B0-C09A-486A-BA6B-F62B1024F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4AC8F-199D-4711-80E3-68DB1FAB6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898DD-5674-4182-98E3-C674E727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52845-8BFB-41C2-9448-C50554A8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6EFBAB-6E88-4E6D-9A06-D2818081B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A9648-BC60-49D1-8CE8-3E5EF9D76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25D9A-2B66-4C81-AC31-AB2BA20C8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3D37C-C319-4BA9-B389-B8DE1F28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44E9C-F33C-4A35-9923-A3BEE287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0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53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888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01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496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8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Rectangle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21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85FF-6474-461C-B833-FF038121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9E04A-87E5-492A-8BAA-92B1C9ECC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D16A-2573-44C0-B4CB-FAF5EED2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DA883-3104-4224-B3CF-ECD8BA86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7A9-FFC4-4AE0-85A3-CE03DBFF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72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24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45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48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3CEF-DEFD-46CF-AF7A-974F0E80C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53668-C541-41FC-BF8F-B5FF36933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D8F04-213B-4852-AC61-A907BE8D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91B84-7E87-4F52-B99D-6D504333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C3272-75BF-4A42-88FF-C02C096D9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0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F0626-3DAB-47F0-BA4D-84B472B7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4982F-3596-472E-A00F-21F8AD6B5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4C54E-018B-4E53-A7F5-91EC2F66F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48AF9-0CB0-41B0-937D-82474379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BDCBE-3854-4D4B-9A2A-429A6B75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179BD-DBDE-449B-8B5F-762C4043C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5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0AF6D-FADF-4379-BCD4-5DFE4191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ED78D-8657-4064-A410-10ADE1B4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09E47-F34C-4711-8A2E-6C1C3CB50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91D70-E630-4C7E-8326-55E84B6F6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1BA43-B3C6-478C-9B59-914EB6370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75FF8-E5EF-4148-8E9C-1F070F97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5E428-E4CF-465B-BAAC-1DE1BAFB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146FB-BBD3-429E-9172-3B51F5BBC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3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98CE-EA26-4634-BB14-061AAF4A5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1787D-098D-494D-B651-DB470156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FE849-726A-4EB2-8957-09378FB3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B8DB1-D976-4C74-BACF-F0881DFC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4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30EE15-3BA5-43F4-8DAF-398C42173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47187-54E9-4E07-AAFB-2EC51CE9B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5487A-596E-42BC-B894-CB76D0C3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7A31-C733-4A89-BA21-9E22DE895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A7E25-31AC-4CBE-B27D-6BA76E0A3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6EF3F-37C3-414A-9088-221B6A3E2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D6E8A-3587-4A3A-85E8-D5456F5B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1CC47-4B04-4FD0-9323-850BCD43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54837-C103-44AE-B119-EC790C6D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1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4632-8FA3-4791-81BC-70170D8B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837D4A-1BF5-46B6-9FFF-BD44BB9568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1288E-A271-49D1-93A5-C4633629D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8852C-0A64-4EEE-96B7-52679ECE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9EB44-EBF5-4887-888C-8A73EA40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6FEBE-A582-4B30-ABD0-0919BF0E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7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9A40B6-D014-4F53-8336-6C4583348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6BBE-FF1D-4C84-9171-FC7CC6EE0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C402A-2B88-4B96-A9CA-6FC5F4F76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CAB53-4DC8-4B76-842F-29801EBE91B1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27104-80CA-40D0-AD3B-820064F8A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65C03-F04A-46E5-89A7-E7D4CC088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25019-DB4E-407A-9A69-25FD6B5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8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20000"/>
                <a:lumOff val="80000"/>
                <a:alpha val="59000"/>
              </a:schemeClr>
            </a:gs>
            <a:gs pos="100000">
              <a:schemeClr val="accent1">
                <a:lumMod val="20000"/>
                <a:lumOff val="80000"/>
                <a:alpha val="59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Rectangle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SIAM Operation &amp; Maintenance Co. Ltd.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735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3"/>
          <p:cNvSpPr txBox="1"/>
          <p:nvPr/>
        </p:nvSpPr>
        <p:spPr>
          <a:xfrm>
            <a:off x="-6620" y="67619"/>
            <a:ext cx="118486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 b="1">
                <a:solidFill>
                  <a:srgbClr val="0096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dirty="0"/>
              <a:t>Hydraulic Surge Analysis and Pipe Stress analysis </a:t>
            </a:r>
          </a:p>
          <a:p>
            <a:r>
              <a:rPr lang="en-US" sz="3200" dirty="0"/>
              <a:t>at Khongkuean</a:t>
            </a:r>
            <a:endParaRPr sz="3200" dirty="0"/>
          </a:p>
        </p:txBody>
      </p:sp>
      <p:sp>
        <p:nvSpPr>
          <p:cNvPr id="104" name="Rectangle 9"/>
          <p:cNvSpPr/>
          <p:nvPr/>
        </p:nvSpPr>
        <p:spPr>
          <a:xfrm>
            <a:off x="-6620" y="1339764"/>
            <a:ext cx="12192001" cy="25619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just">
              <a:defRPr sz="2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5" name="Picture 21" descr="Picture 21"/>
          <p:cNvPicPr>
            <a:picLocks noChangeAspect="1"/>
          </p:cNvPicPr>
          <p:nvPr/>
        </p:nvPicPr>
        <p:blipFill>
          <a:blip r:embed="rId2"/>
          <a:srcRect b="2"/>
          <a:stretch>
            <a:fillRect/>
          </a:stretch>
        </p:blipFill>
        <p:spPr>
          <a:xfrm>
            <a:off x="357352" y="1394511"/>
            <a:ext cx="2017985" cy="1177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52" y="0"/>
                </a:moveTo>
                <a:lnTo>
                  <a:pt x="0" y="10800"/>
                </a:lnTo>
                <a:lnTo>
                  <a:pt x="3152" y="21600"/>
                </a:lnTo>
                <a:lnTo>
                  <a:pt x="18448" y="21600"/>
                </a:lnTo>
                <a:lnTo>
                  <a:pt x="21600" y="10800"/>
                </a:lnTo>
                <a:lnTo>
                  <a:pt x="18448" y="0"/>
                </a:lnTo>
                <a:lnTo>
                  <a:pt x="3152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" dist="38100" dir="10800000" rotWithShape="0">
              <a:srgbClr val="000000">
                <a:alpha val="40000"/>
              </a:srgbClr>
            </a:outerShdw>
          </a:effectLst>
        </p:spPr>
      </p:pic>
      <p:pic>
        <p:nvPicPr>
          <p:cNvPr id="106" name="fran-hogan-AmbJWDg4_28-unsplash.jpg" descr="fran-hogan-AmbJWDg4_28-unsplash.jpg"/>
          <p:cNvPicPr>
            <a:picLocks noChangeAspect="1"/>
          </p:cNvPicPr>
          <p:nvPr/>
        </p:nvPicPr>
        <p:blipFill>
          <a:blip r:embed="rId3"/>
          <a:srcRect l="250" r="254" b="2"/>
          <a:stretch>
            <a:fillRect/>
          </a:stretch>
        </p:blipFill>
        <p:spPr>
          <a:xfrm>
            <a:off x="2103382" y="1983090"/>
            <a:ext cx="1287463" cy="1177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41" y="0"/>
                </a:moveTo>
                <a:lnTo>
                  <a:pt x="0" y="10800"/>
                </a:lnTo>
                <a:lnTo>
                  <a:pt x="4941" y="21600"/>
                </a:lnTo>
                <a:lnTo>
                  <a:pt x="16666" y="21600"/>
                </a:lnTo>
                <a:lnTo>
                  <a:pt x="21600" y="10800"/>
                </a:lnTo>
                <a:lnTo>
                  <a:pt x="16666" y="0"/>
                </a:lnTo>
                <a:lnTo>
                  <a:pt x="4941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</p:pic>
      <p:pic>
        <p:nvPicPr>
          <p:cNvPr id="107" name="sol-tZw3fcjUIpM-unsplash.jpg" descr="sol-tZw3fcjUIpM-unsplash.jpg"/>
          <p:cNvPicPr>
            <a:picLocks noChangeAspect="1"/>
          </p:cNvPicPr>
          <p:nvPr/>
        </p:nvPicPr>
        <p:blipFill>
          <a:blip r:embed="rId4"/>
          <a:srcRect t="1336" r="6" b="1334"/>
          <a:stretch>
            <a:fillRect/>
          </a:stretch>
        </p:blipFill>
        <p:spPr>
          <a:xfrm>
            <a:off x="3124242" y="1398016"/>
            <a:ext cx="1752204" cy="113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08" y="0"/>
                </a:moveTo>
                <a:lnTo>
                  <a:pt x="0" y="10800"/>
                </a:lnTo>
                <a:lnTo>
                  <a:pt x="3508" y="21600"/>
                </a:lnTo>
                <a:lnTo>
                  <a:pt x="18092" y="21600"/>
                </a:lnTo>
                <a:lnTo>
                  <a:pt x="21600" y="10800"/>
                </a:lnTo>
                <a:lnTo>
                  <a:pt x="18092" y="0"/>
                </a:lnTo>
                <a:lnTo>
                  <a:pt x="3508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108" name="josue-isai-ramos-figueroa-qvBYnMuNJ9A-unsplash.jpg" descr="josue-isai-ramos-figueroa-qvBYnMuNJ9A-unsplash.jpg"/>
          <p:cNvPicPr>
            <a:picLocks noChangeAspect="1"/>
          </p:cNvPicPr>
          <p:nvPr/>
        </p:nvPicPr>
        <p:blipFill>
          <a:blip r:embed="rId5"/>
          <a:srcRect t="9397" b="9403"/>
          <a:stretch>
            <a:fillRect/>
          </a:stretch>
        </p:blipFill>
        <p:spPr>
          <a:xfrm>
            <a:off x="367984" y="2599675"/>
            <a:ext cx="2017989" cy="1193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94" y="0"/>
                </a:moveTo>
                <a:lnTo>
                  <a:pt x="0" y="10804"/>
                </a:lnTo>
                <a:lnTo>
                  <a:pt x="3194" y="21600"/>
                </a:lnTo>
                <a:lnTo>
                  <a:pt x="18406" y="21600"/>
                </a:lnTo>
                <a:lnTo>
                  <a:pt x="21600" y="10804"/>
                </a:lnTo>
                <a:lnTo>
                  <a:pt x="18406" y="0"/>
                </a:lnTo>
                <a:lnTo>
                  <a:pt x="3194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109" name="pop-zebra-wp81DxKUd1E-unsplash.jpg" descr="pop-zebra-wp81DxKUd1E-unsplash.jpg"/>
          <p:cNvPicPr>
            <a:picLocks noChangeAspect="1"/>
          </p:cNvPicPr>
          <p:nvPr/>
        </p:nvPicPr>
        <p:blipFill>
          <a:blip r:embed="rId6"/>
          <a:srcRect l="4374" r="4376" b="1"/>
          <a:stretch>
            <a:fillRect/>
          </a:stretch>
        </p:blipFill>
        <p:spPr>
          <a:xfrm>
            <a:off x="3132631" y="2554934"/>
            <a:ext cx="1825229" cy="1216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2" y="0"/>
                </a:moveTo>
                <a:lnTo>
                  <a:pt x="0" y="10800"/>
                </a:lnTo>
                <a:lnTo>
                  <a:pt x="3602" y="21600"/>
                </a:lnTo>
                <a:lnTo>
                  <a:pt x="18002" y="21600"/>
                </a:lnTo>
                <a:lnTo>
                  <a:pt x="21600" y="10800"/>
                </a:lnTo>
                <a:lnTo>
                  <a:pt x="18002" y="0"/>
                </a:lnTo>
                <a:lnTo>
                  <a:pt x="3602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11" name="TextBox 1"/>
          <p:cNvSpPr txBox="1"/>
          <p:nvPr/>
        </p:nvSpPr>
        <p:spPr>
          <a:xfrm>
            <a:off x="155072" y="6261913"/>
            <a:ext cx="280942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SIAM Operation &amp; Maintenance Co. Ltd.</a:t>
            </a:r>
          </a:p>
        </p:txBody>
      </p:sp>
      <p:sp>
        <p:nvSpPr>
          <p:cNvPr id="113" name="Rectangle 2"/>
          <p:cNvSpPr/>
          <p:nvPr/>
        </p:nvSpPr>
        <p:spPr>
          <a:xfrm>
            <a:off x="-6620" y="1083404"/>
            <a:ext cx="12192001" cy="142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Rectangle 12"/>
          <p:cNvSpPr/>
          <p:nvPr/>
        </p:nvSpPr>
        <p:spPr>
          <a:xfrm>
            <a:off x="-6619" y="3982210"/>
            <a:ext cx="12192001" cy="1426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TextBox 5"/>
          <p:cNvSpPr txBox="1"/>
          <p:nvPr/>
        </p:nvSpPr>
        <p:spPr>
          <a:xfrm>
            <a:off x="4792318" y="1394511"/>
            <a:ext cx="7395805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lang="en-US" sz="3200" dirty="0"/>
              <a:t>Eastern Water Resources Development </a:t>
            </a:r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lang="en-US" sz="3200" dirty="0"/>
              <a:t>and Management Public Company Limited</a:t>
            </a:r>
            <a:endParaRPr lang="th-TH" sz="3200" dirty="0"/>
          </a:p>
          <a:p>
            <a:pPr algn="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h-TH" dirty="0"/>
              <a:t> </a:t>
            </a:r>
          </a:p>
        </p:txBody>
      </p:sp>
      <p:sp>
        <p:nvSpPr>
          <p:cNvPr id="117" name="TextBox 6"/>
          <p:cNvSpPr txBox="1"/>
          <p:nvPr/>
        </p:nvSpPr>
        <p:spPr>
          <a:xfrm>
            <a:off x="6831194" y="2499331"/>
            <a:ext cx="239206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de-DE" dirty="0"/>
              <a:t>22 April , 2020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de-DE" dirty="0"/>
          </a:p>
        </p:txBody>
      </p:sp>
      <p:sp>
        <p:nvSpPr>
          <p:cNvPr id="118" name="Rectangle 24"/>
          <p:cNvSpPr/>
          <p:nvPr/>
        </p:nvSpPr>
        <p:spPr>
          <a:xfrm>
            <a:off x="-6620" y="6712307"/>
            <a:ext cx="12192001" cy="1426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Rectangle 26"/>
          <p:cNvSpPr/>
          <p:nvPr/>
        </p:nvSpPr>
        <p:spPr>
          <a:xfrm>
            <a:off x="-6620" y="1535"/>
            <a:ext cx="12192001" cy="142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Slide Number Placeholder 11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th-TH" smtClean="0"/>
              <a:pPr/>
              <a:t>1</a:t>
            </a:fld>
            <a:endParaRPr/>
          </a:p>
        </p:txBody>
      </p:sp>
      <p:pic>
        <p:nvPicPr>
          <p:cNvPr id="122" name="D3937.png" descr="D393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7260" y="5461817"/>
            <a:ext cx="1333082" cy="96204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C2913A54-EC95-42F1-8CD0-FCCD165DEF57}"/>
              </a:ext>
            </a:extLst>
          </p:cNvPr>
          <p:cNvSpPr txBox="1"/>
          <p:nvPr/>
        </p:nvSpPr>
        <p:spPr>
          <a:xfrm>
            <a:off x="576862" y="4628092"/>
            <a:ext cx="526554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 REPORT</a:t>
            </a:r>
            <a:endParaRPr sz="4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0C1F2-2C01-4482-B4BD-3DC8BD8A1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2181" y="2406888"/>
            <a:ext cx="1672630" cy="1442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86166-DDC5-417A-A192-EC8A54D05A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675" y="5518236"/>
            <a:ext cx="695004" cy="749873"/>
          </a:xfrm>
          <a:prstGeom prst="rect">
            <a:avLst/>
          </a:prstGeom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3354D860-1550-4A1A-AEDF-B14B5BE251EC}"/>
              </a:ext>
            </a:extLst>
          </p:cNvPr>
          <p:cNvSpPr txBox="1"/>
          <p:nvPr/>
        </p:nvSpPr>
        <p:spPr>
          <a:xfrm>
            <a:off x="57058" y="4155614"/>
            <a:ext cx="215699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900" dirty="0"/>
              <a:t>Prepared By; Dr</a:t>
            </a:r>
            <a:r>
              <a:rPr sz="900" dirty="0"/>
              <a:t>. </a:t>
            </a:r>
            <a:r>
              <a:rPr lang="en-AU" sz="900" dirty="0"/>
              <a:t>Thana DEAWWANICH</a:t>
            </a:r>
            <a:br>
              <a:rPr sz="900" dirty="0"/>
            </a:br>
            <a:r>
              <a:rPr lang="en-AU" sz="900" dirty="0"/>
              <a:t>Lead Process &amp;Project Engineer</a:t>
            </a:r>
            <a:endParaRPr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6813B2-CB29-4FA5-89CA-364C2BC0A926}"/>
              </a:ext>
            </a:extLst>
          </p:cNvPr>
          <p:cNvSpPr txBox="1">
            <a:spLocks/>
          </p:cNvSpPr>
          <p:nvPr/>
        </p:nvSpPr>
        <p:spPr>
          <a:xfrm>
            <a:off x="292915" y="114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CIVIL &amp;STRUCTURE Progress</a:t>
            </a:r>
            <a:br>
              <a:rPr lang="en-US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AEA83-D540-4374-B7F7-EF1FF338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15" y="1360314"/>
            <a:ext cx="7641938" cy="515083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A1471796-218C-48C3-80BB-E3ED19D30F25}"/>
              </a:ext>
            </a:extLst>
          </p:cNvPr>
          <p:cNvSpPr txBox="1">
            <a:spLocks/>
          </p:cNvSpPr>
          <p:nvPr/>
        </p:nvSpPr>
        <p:spPr>
          <a:xfrm>
            <a:off x="6260622" y="815977"/>
            <a:ext cx="5984724" cy="280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FEM Structural Model 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800" dirty="0">
              <a:solidFill>
                <a:srgbClr val="0070C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model for modified pipe support and existing slab has already been modelled in simulation software in according to Client information.</a:t>
            </a:r>
            <a:endParaRPr lang="en-AU" sz="2800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251D87-12D1-4663-AFFD-8594BDD931F6}"/>
              </a:ext>
            </a:extLst>
          </p:cNvPr>
          <p:cNvSpPr/>
          <p:nvPr/>
        </p:nvSpPr>
        <p:spPr>
          <a:xfrm rot="20678297">
            <a:off x="339897" y="4346612"/>
            <a:ext cx="4216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DRAFT ONLY!!</a:t>
            </a:r>
          </a:p>
        </p:txBody>
      </p:sp>
    </p:spTree>
    <p:extLst>
      <p:ext uri="{BB962C8B-B14F-4D97-AF65-F5344CB8AC3E}">
        <p14:creationId xmlns:p14="http://schemas.microsoft.com/office/powerpoint/2010/main" val="1723467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6813B2-CB29-4FA5-89CA-364C2BC0A926}"/>
              </a:ext>
            </a:extLst>
          </p:cNvPr>
          <p:cNvSpPr txBox="1">
            <a:spLocks/>
          </p:cNvSpPr>
          <p:nvPr/>
        </p:nvSpPr>
        <p:spPr>
          <a:xfrm>
            <a:off x="292915" y="114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CIVIL &amp;STRUCTURE Progress</a:t>
            </a:r>
            <a:br>
              <a:rPr lang="en-US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1471796-218C-48C3-80BB-E3ED19D30F25}"/>
              </a:ext>
            </a:extLst>
          </p:cNvPr>
          <p:cNvSpPr txBox="1">
            <a:spLocks/>
          </p:cNvSpPr>
          <p:nvPr/>
        </p:nvSpPr>
        <p:spPr>
          <a:xfrm>
            <a:off x="5112391" y="1049777"/>
            <a:ext cx="6786694" cy="1643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FEM Structural Model 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800" dirty="0">
              <a:solidFill>
                <a:srgbClr val="0070C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Calculation Check for Pipe Support: awaiting for pipe support load</a:t>
            </a:r>
            <a:endParaRPr lang="en-AU" sz="2800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B4A0933-AAE3-43C8-8278-50F630695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525" y="2693304"/>
            <a:ext cx="5104487" cy="308530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784B32-F90B-40B8-9A3B-6D98C1743221}"/>
              </a:ext>
            </a:extLst>
          </p:cNvPr>
          <p:cNvSpPr/>
          <p:nvPr/>
        </p:nvSpPr>
        <p:spPr>
          <a:xfrm rot="2262484">
            <a:off x="475180" y="2467482"/>
            <a:ext cx="4216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DRAFT ONLY!!</a:t>
            </a:r>
          </a:p>
        </p:txBody>
      </p:sp>
    </p:spTree>
    <p:extLst>
      <p:ext uri="{BB962C8B-B14F-4D97-AF65-F5344CB8AC3E}">
        <p14:creationId xmlns:p14="http://schemas.microsoft.com/office/powerpoint/2010/main" val="409583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05050" y="2867025"/>
            <a:ext cx="796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2688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CE7CF703-A4FD-44D2-9104-ADF6B2C6D48E}"/>
              </a:ext>
            </a:extLst>
          </p:cNvPr>
          <p:cNvSpPr txBox="1"/>
          <p:nvPr/>
        </p:nvSpPr>
        <p:spPr>
          <a:xfrm>
            <a:off x="3121241" y="0"/>
            <a:ext cx="593046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 SCHEDULE</a:t>
            </a:r>
            <a:endParaRPr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EE7971-F823-4F42-9BBC-4AAA533F1A1E}"/>
              </a:ext>
            </a:extLst>
          </p:cNvPr>
          <p:cNvGrpSpPr/>
          <p:nvPr/>
        </p:nvGrpSpPr>
        <p:grpSpPr>
          <a:xfrm>
            <a:off x="836236" y="707886"/>
            <a:ext cx="10519527" cy="5937300"/>
            <a:chOff x="836236" y="707886"/>
            <a:chExt cx="10519527" cy="59373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858FA5-1151-4E23-9CA7-8FF853C3B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236" y="707886"/>
              <a:ext cx="10519527" cy="42248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C707CC-F8EA-415C-81F2-79E04D618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236" y="4915949"/>
              <a:ext cx="10519527" cy="1729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780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6813B2-CB29-4FA5-89CA-364C2BC0A926}"/>
              </a:ext>
            </a:extLst>
          </p:cNvPr>
          <p:cNvSpPr txBox="1">
            <a:spLocks/>
          </p:cNvSpPr>
          <p:nvPr/>
        </p:nvSpPr>
        <p:spPr>
          <a:xfrm>
            <a:off x="292915" y="114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PIPING Progress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D54D1-B7F2-40D5-A9C0-7D9FE3B15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2100848"/>
            <a:ext cx="7802880" cy="455676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745EEDD-4953-4555-A7D5-55FBF6BC49EC}"/>
              </a:ext>
            </a:extLst>
          </p:cNvPr>
          <p:cNvSpPr txBox="1">
            <a:spLocks/>
          </p:cNvSpPr>
          <p:nvPr/>
        </p:nvSpPr>
        <p:spPr>
          <a:xfrm>
            <a:off x="392550" y="1426875"/>
            <a:ext cx="7515836" cy="2197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Piping stress analysis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has started and modeled, in simulation software in according to Client information as shown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shematic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000" dirty="0">
                <a:solidFill>
                  <a:srgbClr val="0070C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Major concern issue has been found during analysed the stress analysis [SEE NEXT PAGE].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0E07C2-CFE8-4186-A2EF-64413CC7BE07}"/>
              </a:ext>
            </a:extLst>
          </p:cNvPr>
          <p:cNvSpPr/>
          <p:nvPr/>
        </p:nvSpPr>
        <p:spPr>
          <a:xfrm rot="1667064">
            <a:off x="3818160" y="5214258"/>
            <a:ext cx="42162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DRAFT ONLY!!</a:t>
            </a:r>
          </a:p>
        </p:txBody>
      </p:sp>
    </p:spTree>
    <p:extLst>
      <p:ext uri="{BB962C8B-B14F-4D97-AF65-F5344CB8AC3E}">
        <p14:creationId xmlns:p14="http://schemas.microsoft.com/office/powerpoint/2010/main" val="333845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6813B2-CB29-4FA5-89CA-364C2BC0A926}"/>
              </a:ext>
            </a:extLst>
          </p:cNvPr>
          <p:cNvSpPr txBox="1">
            <a:spLocks/>
          </p:cNvSpPr>
          <p:nvPr/>
        </p:nvSpPr>
        <p:spPr>
          <a:xfrm>
            <a:off x="292915" y="114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PIPING Progress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45EEDD-4953-4555-A7D5-55FBF6BC49EC}"/>
              </a:ext>
            </a:extLst>
          </p:cNvPr>
          <p:cNvSpPr txBox="1">
            <a:spLocks/>
          </p:cNvSpPr>
          <p:nvPr/>
        </p:nvSpPr>
        <p:spPr>
          <a:xfrm>
            <a:off x="416892" y="917393"/>
            <a:ext cx="7897872" cy="280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Major Concerned Issue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en-AU" sz="2800" u="sng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buAutoNum type="arabicParenR"/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Concept of Anchor Support at Elbow</a:t>
            </a:r>
            <a:endParaRPr lang="en-AU" sz="2000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AU" sz="2000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Based on the good engineering practice including vendor recommendation, this </a:t>
            </a:r>
            <a:r>
              <a:rPr lang="en-AU" sz="2000" i="1" u="sng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anchor support is required to withstand the pressure thrust load from expansion joint (no tie-rod).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en-AU" sz="2000" dirty="0"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000" u="sng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NOTE</a:t>
            </a:r>
            <a:r>
              <a:rPr lang="en-AU" sz="2000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According to visual survey, the existing expansion joint has been replaced with pipe spool.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78B95F-7F32-48F6-B265-9E66F4BA5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73" y="4609659"/>
            <a:ext cx="2417190" cy="1797566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41FA7-069F-4573-974D-BD25413AB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263" y="4763302"/>
            <a:ext cx="5970667" cy="1643923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A5BA5F11-6D95-4AA3-A69C-752E9A364F29}"/>
              </a:ext>
            </a:extLst>
          </p:cNvPr>
          <p:cNvSpPr txBox="1">
            <a:spLocks/>
          </p:cNvSpPr>
          <p:nvPr/>
        </p:nvSpPr>
        <p:spPr>
          <a:xfrm>
            <a:off x="694244" y="4763302"/>
            <a:ext cx="166006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non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New (Anchor)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164673-30D9-4AF7-A646-1E9900422F24}"/>
              </a:ext>
            </a:extLst>
          </p:cNvPr>
          <p:cNvCxnSpPr>
            <a:cxnSpLocks/>
          </p:cNvCxnSpPr>
          <p:nvPr/>
        </p:nvCxnSpPr>
        <p:spPr>
          <a:xfrm flipH="1">
            <a:off x="3132307" y="5265875"/>
            <a:ext cx="1233521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8CD93F-7EA9-45E3-A4E0-AB7837EC5125}"/>
              </a:ext>
            </a:extLst>
          </p:cNvPr>
          <p:cNvCxnSpPr>
            <a:cxnSpLocks/>
          </p:cNvCxnSpPr>
          <p:nvPr/>
        </p:nvCxnSpPr>
        <p:spPr>
          <a:xfrm>
            <a:off x="9743873" y="4153711"/>
            <a:ext cx="1" cy="82682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>
            <a:extLst>
              <a:ext uri="{FF2B5EF4-FFF2-40B4-BE49-F238E27FC236}">
                <a16:creationId xmlns:a16="http://schemas.microsoft.com/office/drawing/2014/main" id="{4DE37738-E339-4132-965F-51C27486B2B9}"/>
              </a:ext>
            </a:extLst>
          </p:cNvPr>
          <p:cNvSpPr txBox="1">
            <a:spLocks/>
          </p:cNvSpPr>
          <p:nvPr/>
        </p:nvSpPr>
        <p:spPr>
          <a:xfrm>
            <a:off x="8603846" y="3724315"/>
            <a:ext cx="2417592" cy="4247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12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Existing Expansion Joint has been replaced with pipe spool </a:t>
            </a:r>
          </a:p>
        </p:txBody>
      </p:sp>
    </p:spTree>
    <p:extLst>
      <p:ext uri="{BB962C8B-B14F-4D97-AF65-F5344CB8AC3E}">
        <p14:creationId xmlns:p14="http://schemas.microsoft.com/office/powerpoint/2010/main" val="177005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6813B2-CB29-4FA5-89CA-364C2BC0A926}"/>
              </a:ext>
            </a:extLst>
          </p:cNvPr>
          <p:cNvSpPr txBox="1">
            <a:spLocks/>
          </p:cNvSpPr>
          <p:nvPr/>
        </p:nvSpPr>
        <p:spPr>
          <a:xfrm>
            <a:off x="292915" y="114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PIPING Progress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45EEDD-4953-4555-A7D5-55FBF6BC49EC}"/>
              </a:ext>
            </a:extLst>
          </p:cNvPr>
          <p:cNvSpPr txBox="1">
            <a:spLocks/>
          </p:cNvSpPr>
          <p:nvPr/>
        </p:nvSpPr>
        <p:spPr>
          <a:xfrm>
            <a:off x="416891" y="847722"/>
            <a:ext cx="10671263" cy="14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Major Concerned Issue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en-AU" sz="2800" u="sng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buAutoNum type="arabicParenR"/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(Continued) Concept of Anchor Support at Elbow</a:t>
            </a:r>
            <a:endParaRPr lang="en-AU" sz="2000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AU" sz="2000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Therefore, the anchor support location of main discharge header as shown below: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C235B-45F1-4748-B746-B90FA4D40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95" y="2843760"/>
            <a:ext cx="4715506" cy="129833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D28A2C-7669-43DA-BC0D-BE2BA5E79015}"/>
              </a:ext>
            </a:extLst>
          </p:cNvPr>
          <p:cNvCxnSpPr>
            <a:cxnSpLocks/>
          </p:cNvCxnSpPr>
          <p:nvPr/>
        </p:nvCxnSpPr>
        <p:spPr>
          <a:xfrm>
            <a:off x="1626251" y="2798781"/>
            <a:ext cx="0" cy="418259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4">
            <a:extLst>
              <a:ext uri="{FF2B5EF4-FFF2-40B4-BE49-F238E27FC236}">
                <a16:creationId xmlns:a16="http://schemas.microsoft.com/office/drawing/2014/main" id="{4AB9BCA9-E7AE-465E-9903-95F4A8BB5C5D}"/>
              </a:ext>
            </a:extLst>
          </p:cNvPr>
          <p:cNvSpPr txBox="1">
            <a:spLocks/>
          </p:cNvSpPr>
          <p:nvPr/>
        </p:nvSpPr>
        <p:spPr>
          <a:xfrm>
            <a:off x="1312399" y="2585228"/>
            <a:ext cx="1209357" cy="2585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12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(New) Anchor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4BD198-4038-454B-B8C6-8502A98346A0}"/>
              </a:ext>
            </a:extLst>
          </p:cNvPr>
          <p:cNvCxnSpPr>
            <a:cxnSpLocks/>
          </p:cNvCxnSpPr>
          <p:nvPr/>
        </p:nvCxnSpPr>
        <p:spPr>
          <a:xfrm>
            <a:off x="5873997" y="2753802"/>
            <a:ext cx="0" cy="418259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>
            <a:extLst>
              <a:ext uri="{FF2B5EF4-FFF2-40B4-BE49-F238E27FC236}">
                <a16:creationId xmlns:a16="http://schemas.microsoft.com/office/drawing/2014/main" id="{9FDB34AB-7868-4040-BD26-5FC52FE3287B}"/>
              </a:ext>
            </a:extLst>
          </p:cNvPr>
          <p:cNvSpPr txBox="1">
            <a:spLocks/>
          </p:cNvSpPr>
          <p:nvPr/>
        </p:nvSpPr>
        <p:spPr>
          <a:xfrm>
            <a:off x="5560146" y="2540249"/>
            <a:ext cx="1657774" cy="2585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12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Anchor (Building Wall)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5698DD14-4514-4FE9-A71B-CE4E0E7048FC}"/>
              </a:ext>
            </a:extLst>
          </p:cNvPr>
          <p:cNvSpPr txBox="1">
            <a:spLocks/>
          </p:cNvSpPr>
          <p:nvPr/>
        </p:nvSpPr>
        <p:spPr>
          <a:xfrm>
            <a:off x="8534241" y="2345084"/>
            <a:ext cx="283757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AU" sz="1600" u="sng" dirty="0">
                <a:solidFill>
                  <a:srgbClr val="0070C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Simplified Diagram: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680A9CE1-BD9D-47E0-A7EC-9B6542967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>
            <a:off x="8117255" y="2956595"/>
            <a:ext cx="3947160" cy="3184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C1A6E5-B000-4B45-802D-6E25638E4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45" y="5909610"/>
            <a:ext cx="3116580" cy="304800"/>
          </a:xfrm>
          <a:prstGeom prst="rect">
            <a:avLst/>
          </a:prstGeom>
        </p:spPr>
      </p:pic>
      <p:sp>
        <p:nvSpPr>
          <p:cNvPr id="25" name="Rectangle 4">
            <a:extLst>
              <a:ext uri="{FF2B5EF4-FFF2-40B4-BE49-F238E27FC236}">
                <a16:creationId xmlns:a16="http://schemas.microsoft.com/office/drawing/2014/main" id="{0ACE9686-48EA-45E7-BF02-F535744A3D6E}"/>
              </a:ext>
            </a:extLst>
          </p:cNvPr>
          <p:cNvSpPr txBox="1">
            <a:spLocks/>
          </p:cNvSpPr>
          <p:nvPr/>
        </p:nvSpPr>
        <p:spPr>
          <a:xfrm>
            <a:off x="521314" y="4124272"/>
            <a:ext cx="6466708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000" u="sng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This is not a good engineering practice</a:t>
            </a:r>
            <a:r>
              <a:rPr lang="en-AU" sz="2000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if pipe expands even a little bit (let assume; installation temp.= 28C and </a:t>
            </a:r>
            <a:r>
              <a:rPr lang="en-US" sz="2000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operating</a:t>
            </a:r>
            <a:r>
              <a:rPr lang="en-AU" sz="2000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temp. =35C in summer season), the axial loads at both anchors will be: 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02D2E44-0DC6-4A52-8B49-DCE496486509}"/>
              </a:ext>
            </a:extLst>
          </p:cNvPr>
          <p:cNvSpPr/>
          <p:nvPr/>
        </p:nvSpPr>
        <p:spPr>
          <a:xfrm>
            <a:off x="6271114" y="3004743"/>
            <a:ext cx="1365383" cy="287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Chart&#10;&#10;Description automatically generated with medium confidence">
            <a:extLst>
              <a:ext uri="{FF2B5EF4-FFF2-40B4-BE49-F238E27FC236}">
                <a16:creationId xmlns:a16="http://schemas.microsoft.com/office/drawing/2014/main" id="{31EBD3FB-9558-456F-A5DF-9957AEC1A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86" y="5577570"/>
            <a:ext cx="3383280" cy="9315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E00CA0-C2D0-4941-8B6E-899ABDC0E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1" y="5577570"/>
            <a:ext cx="3343275" cy="8229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480276F-BDC0-4EDA-8723-584536D6A726}"/>
              </a:ext>
            </a:extLst>
          </p:cNvPr>
          <p:cNvCxnSpPr>
            <a:cxnSpLocks/>
          </p:cNvCxnSpPr>
          <p:nvPr/>
        </p:nvCxnSpPr>
        <p:spPr>
          <a:xfrm>
            <a:off x="416891" y="3240812"/>
            <a:ext cx="1209360" cy="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7DC316D-5B8E-4E62-A1EE-8AF1667A12FC}"/>
              </a:ext>
            </a:extLst>
          </p:cNvPr>
          <p:cNvCxnSpPr>
            <a:cxnSpLocks/>
          </p:cNvCxnSpPr>
          <p:nvPr/>
        </p:nvCxnSpPr>
        <p:spPr>
          <a:xfrm>
            <a:off x="421978" y="3240812"/>
            <a:ext cx="0" cy="2170138"/>
          </a:xfrm>
          <a:prstGeom prst="straightConnector1">
            <a:avLst/>
          </a:prstGeom>
          <a:ln w="41275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49232BB-5865-4D7B-B6FA-165526441DBA}"/>
              </a:ext>
            </a:extLst>
          </p:cNvPr>
          <p:cNvCxnSpPr>
            <a:cxnSpLocks/>
          </p:cNvCxnSpPr>
          <p:nvPr/>
        </p:nvCxnSpPr>
        <p:spPr>
          <a:xfrm>
            <a:off x="416891" y="5428246"/>
            <a:ext cx="3104522" cy="12817"/>
          </a:xfrm>
          <a:prstGeom prst="straightConnector1">
            <a:avLst/>
          </a:prstGeom>
          <a:ln w="41275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122B7937-7F4B-42F9-A0E8-6A8BDAE252E3}"/>
              </a:ext>
            </a:extLst>
          </p:cNvPr>
          <p:cNvSpPr/>
          <p:nvPr/>
        </p:nvSpPr>
        <p:spPr>
          <a:xfrm>
            <a:off x="3171217" y="6095880"/>
            <a:ext cx="546157" cy="272781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B4B8EAE-D4DC-4EA2-8617-707A7B827D49}"/>
              </a:ext>
            </a:extLst>
          </p:cNvPr>
          <p:cNvCxnSpPr>
            <a:cxnSpLocks/>
          </p:cNvCxnSpPr>
          <p:nvPr/>
        </p:nvCxnSpPr>
        <p:spPr>
          <a:xfrm>
            <a:off x="3521413" y="5410950"/>
            <a:ext cx="0" cy="667845"/>
          </a:xfrm>
          <a:prstGeom prst="straightConnector1">
            <a:avLst/>
          </a:prstGeom>
          <a:ln w="41275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8C271CB-209F-4ED6-B2CF-F12EF8F2FDAD}"/>
              </a:ext>
            </a:extLst>
          </p:cNvPr>
          <p:cNvCxnSpPr>
            <a:cxnSpLocks/>
          </p:cNvCxnSpPr>
          <p:nvPr/>
        </p:nvCxnSpPr>
        <p:spPr>
          <a:xfrm flipV="1">
            <a:off x="5873997" y="3222978"/>
            <a:ext cx="0" cy="448958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FC645E-42FA-4792-8724-5D38E101CF33}"/>
              </a:ext>
            </a:extLst>
          </p:cNvPr>
          <p:cNvCxnSpPr>
            <a:cxnSpLocks/>
          </p:cNvCxnSpPr>
          <p:nvPr/>
        </p:nvCxnSpPr>
        <p:spPr>
          <a:xfrm>
            <a:off x="5872214" y="3653012"/>
            <a:ext cx="1182303" cy="4881"/>
          </a:xfrm>
          <a:prstGeom prst="straightConnector1">
            <a:avLst/>
          </a:prstGeom>
          <a:ln w="41275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E2AD349A-5A76-4CD3-95E9-72966D4843E1}"/>
              </a:ext>
            </a:extLst>
          </p:cNvPr>
          <p:cNvSpPr/>
          <p:nvPr/>
        </p:nvSpPr>
        <p:spPr>
          <a:xfrm>
            <a:off x="6781438" y="6202734"/>
            <a:ext cx="546157" cy="272781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0CE941D-4E14-48A4-B05E-B737E103DA87}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7054516" y="3639366"/>
            <a:ext cx="1" cy="2563368"/>
          </a:xfrm>
          <a:prstGeom prst="straightConnector1">
            <a:avLst/>
          </a:prstGeom>
          <a:ln w="41275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35B2D83-D465-4E25-BBCD-10E57E33AB86}"/>
              </a:ext>
            </a:extLst>
          </p:cNvPr>
          <p:cNvSpPr/>
          <p:nvPr/>
        </p:nvSpPr>
        <p:spPr>
          <a:xfrm>
            <a:off x="7811611" y="2378453"/>
            <a:ext cx="4205396" cy="38538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ACD1D625-3DB9-48C5-84BC-11955EABEBB4}"/>
              </a:ext>
            </a:extLst>
          </p:cNvPr>
          <p:cNvSpPr txBox="1">
            <a:spLocks/>
          </p:cNvSpPr>
          <p:nvPr/>
        </p:nvSpPr>
        <p:spPr>
          <a:xfrm>
            <a:off x="7903002" y="2743938"/>
            <a:ext cx="1209357" cy="2585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12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(New) Anchor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14E09B01-8E70-436C-833C-9B44F05AE8E1}"/>
              </a:ext>
            </a:extLst>
          </p:cNvPr>
          <p:cNvSpPr txBox="1">
            <a:spLocks/>
          </p:cNvSpPr>
          <p:nvPr/>
        </p:nvSpPr>
        <p:spPr>
          <a:xfrm>
            <a:off x="10304726" y="2738244"/>
            <a:ext cx="1657774" cy="2585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12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Anchor (Building Wall)</a:t>
            </a:r>
          </a:p>
        </p:txBody>
      </p:sp>
    </p:spTree>
    <p:extLst>
      <p:ext uri="{BB962C8B-B14F-4D97-AF65-F5344CB8AC3E}">
        <p14:creationId xmlns:p14="http://schemas.microsoft.com/office/powerpoint/2010/main" val="3581004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6813B2-CB29-4FA5-89CA-364C2BC0A926}"/>
              </a:ext>
            </a:extLst>
          </p:cNvPr>
          <p:cNvSpPr txBox="1">
            <a:spLocks/>
          </p:cNvSpPr>
          <p:nvPr/>
        </p:nvSpPr>
        <p:spPr>
          <a:xfrm>
            <a:off x="292915" y="114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PIPING Progress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45EEDD-4953-4555-A7D5-55FBF6BC49EC}"/>
              </a:ext>
            </a:extLst>
          </p:cNvPr>
          <p:cNvSpPr txBox="1">
            <a:spLocks/>
          </p:cNvSpPr>
          <p:nvPr/>
        </p:nvSpPr>
        <p:spPr>
          <a:xfrm>
            <a:off x="416891" y="948390"/>
            <a:ext cx="9660963" cy="14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Major Concerned Issue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en-AU" sz="2800" u="sng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buAutoNum type="arabicParenR"/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(Continued) Concept of Anchor Support at Elbow</a:t>
            </a:r>
            <a:endParaRPr lang="en-AU" sz="2000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AU" sz="2000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and the expansion stress of piping system exceed the allowable stress:</a:t>
            </a:r>
          </a:p>
        </p:txBody>
      </p:sp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DAF2FE47-ACA5-4636-A46A-F32FB3C29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8" y="2370318"/>
            <a:ext cx="5593080" cy="1828800"/>
          </a:xfrm>
          <a:prstGeom prst="rect">
            <a:avLst/>
          </a:prstGeom>
        </p:spPr>
      </p:pic>
      <p:sp>
        <p:nvSpPr>
          <p:cNvPr id="27" name="Rectangle 4">
            <a:extLst>
              <a:ext uri="{FF2B5EF4-FFF2-40B4-BE49-F238E27FC236}">
                <a16:creationId xmlns:a16="http://schemas.microsoft.com/office/drawing/2014/main" id="{C9A06F96-D5F8-43CC-8F09-87F40AE9A5BF}"/>
              </a:ext>
            </a:extLst>
          </p:cNvPr>
          <p:cNvSpPr txBox="1">
            <a:spLocks/>
          </p:cNvSpPr>
          <p:nvPr/>
        </p:nvSpPr>
        <p:spPr>
          <a:xfrm>
            <a:off x="521313" y="4764682"/>
            <a:ext cx="899233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000" u="sng" dirty="0">
                <a:solidFill>
                  <a:srgbClr val="0070C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Solution:</a:t>
            </a:r>
            <a:r>
              <a:rPr lang="en-US" sz="2000" dirty="0">
                <a:solidFill>
                  <a:srgbClr val="0070C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 Horizontal dummy (new anchor) support at elbow need to be removed or add gap</a:t>
            </a:r>
            <a:endParaRPr lang="en-AU" sz="2000" dirty="0">
              <a:solidFill>
                <a:srgbClr val="0070C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69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6813B2-CB29-4FA5-89CA-364C2BC0A926}"/>
              </a:ext>
            </a:extLst>
          </p:cNvPr>
          <p:cNvSpPr txBox="1">
            <a:spLocks/>
          </p:cNvSpPr>
          <p:nvPr/>
        </p:nvSpPr>
        <p:spPr>
          <a:xfrm>
            <a:off x="292915" y="114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PIPING Progress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45EEDD-4953-4555-A7D5-55FBF6BC49EC}"/>
              </a:ext>
            </a:extLst>
          </p:cNvPr>
          <p:cNvSpPr txBox="1">
            <a:spLocks/>
          </p:cNvSpPr>
          <p:nvPr/>
        </p:nvSpPr>
        <p:spPr>
          <a:xfrm>
            <a:off x="416891" y="948390"/>
            <a:ext cx="10653186" cy="14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Major Concerned Issue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en-AU" sz="2800" u="sng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buAutoNum type="arabicParenR"/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(Continued) Concept of Anchor Support at Elbow</a:t>
            </a:r>
            <a:endParaRPr lang="en-AU" sz="2000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AU" sz="2000" dirty="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Vendor recommendation for expansion joint (no tie-rod) and anchor support arrangement: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4770DDC7-65B6-40F9-866E-30B0D35F0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4" y="2370318"/>
            <a:ext cx="5220916" cy="433578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1A1169C-B7C0-47EE-BEC8-3531D7AB9A85}"/>
              </a:ext>
            </a:extLst>
          </p:cNvPr>
          <p:cNvSpPr/>
          <p:nvPr/>
        </p:nvSpPr>
        <p:spPr>
          <a:xfrm rot="10800000">
            <a:off x="5770957" y="2871848"/>
            <a:ext cx="865762" cy="25853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25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6813B2-CB29-4FA5-89CA-364C2BC0A926}"/>
              </a:ext>
            </a:extLst>
          </p:cNvPr>
          <p:cNvSpPr txBox="1">
            <a:spLocks/>
          </p:cNvSpPr>
          <p:nvPr/>
        </p:nvSpPr>
        <p:spPr>
          <a:xfrm>
            <a:off x="292915" y="114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PIPING Progress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45EEDD-4953-4555-A7D5-55FBF6BC49EC}"/>
              </a:ext>
            </a:extLst>
          </p:cNvPr>
          <p:cNvSpPr txBox="1">
            <a:spLocks/>
          </p:cNvSpPr>
          <p:nvPr/>
        </p:nvSpPr>
        <p:spPr>
          <a:xfrm>
            <a:off x="292915" y="899323"/>
            <a:ext cx="5938203" cy="406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Minor Concerned Issue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en-AU" sz="2800" u="sng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buAutoNum type="arabicParenR" startAt="2"/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Design Pressure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เนื่องจากเป็นระบบท่อของเก่าและไม่แน่ใจว่าคนออกแบบเดิมนั้นได้ตั้งค่า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Pressure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ตาม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Rating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ของ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Flange150#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หรือไม่ (ซึ่งค่า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Pressure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จะเป็นเท่าไหรก็ได้ อย่างเช่นโครงการนี้ทางคนออกแบบเดิมอาจจะใช้วิธีการเอา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Shutoff Head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ของปั้ม + %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Factor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ก็ได้ โดยค่านี้จะต้องไม่เกิน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Rating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ของ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Flange 150#) </a:t>
            </a:r>
            <a:endParaRPr lang="th-TH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th-TH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ดังนั้นเมื่อไม่มีเอกสารเก่ายืนยันจึงพยายามหาข้อมูลจากแบบ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As-Built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ที่ให้มาเลยไปเจอข้อมูลนี้</a:t>
            </a:r>
            <a:br>
              <a:rPr lang="th-TH" sz="1600" dirty="0"/>
            </a:br>
            <a:endParaRPr lang="en-AU" sz="2000" dirty="0"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0FD8D-C195-404D-9A45-DC13C6A47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118" y="114902"/>
            <a:ext cx="5200650" cy="519112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D057CFF-C1C5-48CC-8693-75AFB9B16EB6}"/>
              </a:ext>
            </a:extLst>
          </p:cNvPr>
          <p:cNvSpPr/>
          <p:nvPr/>
        </p:nvSpPr>
        <p:spPr>
          <a:xfrm>
            <a:off x="2237290" y="4362285"/>
            <a:ext cx="4060940" cy="20691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4D03656-0FA0-44BB-BE2A-D86FECC1267F}"/>
              </a:ext>
            </a:extLst>
          </p:cNvPr>
          <p:cNvSpPr txBox="1">
            <a:spLocks/>
          </p:cNvSpPr>
          <p:nvPr/>
        </p:nvSpPr>
        <p:spPr>
          <a:xfrm>
            <a:off x="292915" y="5074161"/>
            <a:ext cx="6317610" cy="183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th-TH" sz="16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สรุป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Valve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กับ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Expansion Joint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ของเดิมซื้อไว้ที่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Rating PN6 (6 bar)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และ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PN16 (16 bar)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ซึ่งต่ำกว่า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Rating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ของ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Flange 150# (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ประมาณ 19.6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bar) </a:t>
            </a:r>
            <a:endParaRPr lang="th-TH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th-TH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ดังนั้นจะนำค่า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Rating Flange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มาเป็นค่า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Design Pressure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ก็จะไม่เหมาะสม </a:t>
            </a:r>
            <a:r>
              <a:rPr lang="th-TH" sz="1600" dirty="0">
                <a:latin typeface="Arial" panose="020B0604020202020204" pitchFamily="34" charset="0"/>
              </a:rPr>
              <a:t> </a:t>
            </a:r>
            <a:br>
              <a:rPr lang="th-TH" sz="1600" dirty="0"/>
            </a:br>
            <a:endParaRPr lang="en-AU" sz="2000" dirty="0"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883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6813B2-CB29-4FA5-89CA-364C2BC0A926}"/>
              </a:ext>
            </a:extLst>
          </p:cNvPr>
          <p:cNvSpPr txBox="1">
            <a:spLocks/>
          </p:cNvSpPr>
          <p:nvPr/>
        </p:nvSpPr>
        <p:spPr>
          <a:xfrm>
            <a:off x="292915" y="114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PIPING Progress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45EEDD-4953-4555-A7D5-55FBF6BC49EC}"/>
              </a:ext>
            </a:extLst>
          </p:cNvPr>
          <p:cNvSpPr txBox="1">
            <a:spLocks/>
          </p:cNvSpPr>
          <p:nvPr/>
        </p:nvSpPr>
        <p:spPr>
          <a:xfrm>
            <a:off x="5896192" y="4418826"/>
            <a:ext cx="6292181" cy="261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สรุป คือ จะได้ผลตามตาราง ซึ่งดูแล้วมีความเป็นไปได้สูงที่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Pressure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จะใช้ที่ 16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เพราะเมื่อลองเปลี่ยนค่ามาใช้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Pressure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ที่ 19.6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แล้วท่อ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Size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ใหญ่จะมีความหนาไม่เพียงพอครับ (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Fail)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จากที่ได้กล่าวมาก็เป็นเพียงสมมุติฐานที่มีความเป็นไปได้สูงนะครับ 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th-TH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ถ้าต้องใช้ค่าอื่นแนะนำมาได้นะครับ 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h-TH" sz="1600" dirty="0"/>
            </a:br>
            <a:endParaRPr lang="en-AU" sz="2000" dirty="0"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E0591-AC25-4F2D-B946-C92BB31D6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23" y="3762375"/>
            <a:ext cx="4791075" cy="3095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243C79-AD89-4697-92DD-48F554907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492" y="129110"/>
            <a:ext cx="6129881" cy="4020122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EB39432E-6BDE-4CFA-A344-405BBF71A170}"/>
              </a:ext>
            </a:extLst>
          </p:cNvPr>
          <p:cNvSpPr txBox="1">
            <a:spLocks/>
          </p:cNvSpPr>
          <p:nvPr/>
        </p:nvSpPr>
        <p:spPr>
          <a:xfrm>
            <a:off x="272689" y="1132726"/>
            <a:ext cx="5938203" cy="291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45719" tIns="45720" rIns="45719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AU" sz="2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Minor Concerned Issue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en-AU" sz="2800" u="sng" dirty="0">
              <a:solidFill>
                <a:srgbClr val="FF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buAutoNum type="arabicParenR" startAt="2"/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(continued) Design Pressure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ดังนั้นเพื่อพิสูจน์ว่าค่า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Pressure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น่าจะเป็น 16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นั้นจึง</a:t>
            </a: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นำค่า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นี้ พร้อมกับ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Pipe Wall Thickness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ที่ระบุไว้ในแบบ 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defRPr sz="2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As-Built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ตามรูปข้างล่าง ไปทำการคานวณอีกครั้งตามมาตรฐาน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AWWA M11 </a:t>
            </a:r>
            <a:r>
              <a:rPr lang="th-TH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เพื่อ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Verify</a:t>
            </a:r>
            <a:br>
              <a:rPr lang="th-TH" sz="1600" dirty="0"/>
            </a:br>
            <a:endParaRPr lang="en-AU" sz="2000" dirty="0"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D38F0BE-62F1-4A8E-83A9-0BA491826676}"/>
              </a:ext>
            </a:extLst>
          </p:cNvPr>
          <p:cNvSpPr/>
          <p:nvPr/>
        </p:nvSpPr>
        <p:spPr>
          <a:xfrm rot="16200000" flipV="1">
            <a:off x="7425543" y="4316476"/>
            <a:ext cx="794490" cy="2047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95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48124E196FA742A5B456D323315293" ma:contentTypeVersion="13" ma:contentTypeDescription="Create a new document." ma:contentTypeScope="" ma:versionID="c72a062b61269063ca555a18f73c57fa">
  <xsd:schema xmlns:xsd="http://www.w3.org/2001/XMLSchema" xmlns:xs="http://www.w3.org/2001/XMLSchema" xmlns:p="http://schemas.microsoft.com/office/2006/metadata/properties" xmlns:ns3="8f4317f5-ccac-438f-9e09-f54a7b045338" xmlns:ns4="75cd542d-88b4-4118-a37e-750df0f5d0f1" targetNamespace="http://schemas.microsoft.com/office/2006/metadata/properties" ma:root="true" ma:fieldsID="bc7c3f28bdf9ce07a0a0e0571e64be0e" ns3:_="" ns4:_="">
    <xsd:import namespace="8f4317f5-ccac-438f-9e09-f54a7b045338"/>
    <xsd:import namespace="75cd542d-88b4-4118-a37e-750df0f5d0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317f5-ccac-438f-9e09-f54a7b0453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d542d-88b4-4118-a37e-750df0f5d0f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F0A07F-06B6-417E-844F-B7772578AE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1F4D3F-4D2D-41E1-BF5E-5FA1147B1B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4317f5-ccac-438f-9e09-f54a7b045338"/>
    <ds:schemaRef ds:uri="75cd542d-88b4-4118-a37e-750df0f5d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E80E36-46D9-48B4-B416-3B7E8A84C513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75cd542d-88b4-4118-a37e-750df0f5d0f1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8f4317f5-ccac-438f-9e09-f54a7b04533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675</Words>
  <Application>Microsoft Office PowerPoint</Application>
  <PresentationFormat>Widescreen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Trebuchet MS</vt:lpstr>
      <vt:lpstr>Office Theme</vt:lpstr>
      <vt:lpstr>Banded Design Yellow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Phakyada Tantanavorakorn</dc:creator>
  <cp:lastModifiedBy>Dr.Thana Deawwanich</cp:lastModifiedBy>
  <cp:revision>178</cp:revision>
  <dcterms:created xsi:type="dcterms:W3CDTF">2019-04-10T07:35:57Z</dcterms:created>
  <dcterms:modified xsi:type="dcterms:W3CDTF">2021-04-22T04:20:22Z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0x0101008D48124E196FA742A5B456D323315293</vt:lpwstr>
  </property>
</Properties>
</file>